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71" r:id="rId4"/>
    <p:sldId id="266" r:id="rId5"/>
    <p:sldId id="272" r:id="rId6"/>
    <p:sldId id="270" r:id="rId7"/>
    <p:sldId id="263" r:id="rId8"/>
    <p:sldId id="274" r:id="rId9"/>
    <p:sldId id="278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270FE-CBE4-499B-ABDD-B64854F19B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3FC9EB-F2B2-4089-B0FA-F683D13143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D3C8D-CA7B-4647-A150-0D34A24D2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3EC82-8699-4EA7-818B-70B708C0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A5C60-B1F5-4DB9-AB5C-62BADE454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448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47C15-D175-4C0F-9403-B6C70999A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2D2FC-DC38-452F-A06D-B426E9F6F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A4F81-6950-47E8-B11A-1BA5A7205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F8842-7B59-4A98-8CE1-440C1192F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05DA8-4BC3-44DF-B76B-E24248D19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14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C64D68-7A4F-400A-9F18-84E2ACF036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FAF12-F4AF-48B0-8342-B2B80A11D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65665-BD59-4282-9EAD-4A4CBA8DB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374F6-1985-42D7-95A9-57F8DFFBB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3A0EA-19E0-4134-AC59-399F4A0D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693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F3C77-D5C8-4C7D-836D-7F5A0D77B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06DEB-9432-4268-92FD-AAD69845A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1D9E5-B4D8-4E69-AC5D-6E77AA3FA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3B2B5-5AA0-48F5-A32E-99105FB8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A47EC-DB19-4655-9B38-73F67C0C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474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D4A0-3940-4424-BDC2-1EE672781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6A06E-9810-42B5-ADEF-CEE675B5F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65247-F02D-4786-BC1C-2F94C767C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7E42E-E593-4030-9AD3-3C53FD0C4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4C895-B854-4992-AB58-097C98AA3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82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D5447-8D7E-40A2-B466-34135AC52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FDE7-556E-47C5-B3C5-F2A55303D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F81EE-CB87-43DE-AED9-FAE808A53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DFE6D-1D8D-4E1D-900C-6C529A556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3A58EA-B441-41F6-98FC-D97CC5E19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3A313-1917-4BC3-9E6E-57BD7427F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013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98D0B-050D-4E0C-A0E8-B2D43062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472A10-FCBA-4C10-8C17-6F30DA982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7E26B-683B-4922-96C5-A1B1F8FCA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DFE3CA-BC58-4C72-9022-B248AC5DB5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7B4C28-8748-412C-A95D-B259BF52AD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D689E7-093B-4C70-B699-B7EAB9ADC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D0287C-14AB-41A6-9F17-4BB4B22E5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083F5-0DC2-44C9-9153-8FB351F39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7190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550D2-7826-4F9F-9754-AED789530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24FA26-0B45-48A9-A679-0396A65A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05E4E3-C887-47B6-90DE-F92C02AB6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A4506-400A-4AE8-8943-D5C2E44E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43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6610EB-D66C-4F01-AAEA-863E365D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D5FEF2-3704-433A-88D6-AA8D638C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73004-964D-43B3-835B-49D42FDCE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057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10E7B-875E-4B76-BE2E-90FEFF03B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88FD5-5C36-49A2-8766-79443A748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0AD04E-FA93-418B-A02D-67B0F2186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D4DE3-0EDF-4C59-81D7-134B1F7DF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FA507-438A-45DA-8248-371231700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FF790C-A198-4551-9610-5E6D96B33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62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14B87-801F-4131-AD3B-351EFC5FF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F36825-03BE-49FB-B375-2188451E1F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1A52C-91DD-4154-8C3E-433D1B968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5BBC9-F842-4CE7-96EE-04E5E3255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886FB-EA0E-49D8-AC14-DD7C34D7F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9FCAF-04A3-48F4-92C9-DA2EBF430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B783F-62FB-4AF2-8B50-D17C8F08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F09F9-B520-4B74-B7A8-598282EF1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8832-AE68-45B1-90B0-9BB06070CD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4BD20-7618-470A-858F-CF0C3B977F58}" type="datetimeFigureOut">
              <a:rPr lang="en-IN" smtClean="0"/>
              <a:t>04-08-2020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2281B-83B0-46C0-82F7-EE82A09B6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6235-732E-46C8-BAF6-B91A8DFA98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12707-E0CD-424C-A5F7-9A1C63A348F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107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CBA6C-EBAC-6C47-B1DE-F6EF0864F5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89045"/>
            <a:ext cx="9144000" cy="1194318"/>
          </a:xfrm>
        </p:spPr>
        <p:txBody>
          <a:bodyPr>
            <a:noAutofit/>
          </a:bodyPr>
          <a:lstStyle/>
          <a:p>
            <a:r>
              <a:rPr lang="en-IN" sz="3200" b="1" dirty="0"/>
              <a:t>Fall Detection System Using</a:t>
            </a:r>
            <a:br>
              <a:rPr lang="en-IN" sz="3200" b="1" dirty="0"/>
            </a:br>
            <a:r>
              <a:rPr lang="en-IN" sz="3200" b="1" dirty="0"/>
              <a:t>Sensors Embedded In Smartphones</a:t>
            </a:r>
            <a:endParaRPr lang="de-DE" sz="3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A83E6-CDAE-8E42-9BB0-590F9A793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3378" y="2291787"/>
            <a:ext cx="10637134" cy="3078866"/>
          </a:xfrm>
        </p:spPr>
        <p:txBody>
          <a:bodyPr>
            <a:normAutofit/>
          </a:bodyPr>
          <a:lstStyle/>
          <a:p>
            <a:endParaRPr lang="de-DE" dirty="0">
              <a:latin typeface="+mj-lt"/>
            </a:endParaRPr>
          </a:p>
          <a:p>
            <a:r>
              <a:rPr lang="de-DE" dirty="0" err="1">
                <a:latin typeface="+mj-lt"/>
              </a:rPr>
              <a:t>By</a:t>
            </a:r>
            <a:r>
              <a:rPr lang="de-DE" dirty="0">
                <a:latin typeface="+mj-lt"/>
              </a:rPr>
              <a:t>,</a:t>
            </a:r>
          </a:p>
          <a:p>
            <a:r>
              <a:rPr lang="de-DE" dirty="0" err="1">
                <a:latin typeface="+mj-lt"/>
              </a:rPr>
              <a:t>Jathin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Sreenivas</a:t>
            </a:r>
            <a:r>
              <a:rPr lang="de-DE" dirty="0">
                <a:latin typeface="+mj-lt"/>
              </a:rPr>
              <a:t>,</a:t>
            </a:r>
          </a:p>
          <a:p>
            <a:r>
              <a:rPr lang="de-DE" dirty="0">
                <a:latin typeface="+mj-lt"/>
              </a:rPr>
              <a:t>Vineeth Bhat,</a:t>
            </a:r>
          </a:p>
          <a:p>
            <a:r>
              <a:rPr lang="de-DE" dirty="0" err="1">
                <a:latin typeface="+mj-lt"/>
              </a:rPr>
              <a:t>Vidya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Gopalakrishnarao</a:t>
            </a:r>
            <a:endParaRPr lang="de-DE" dirty="0">
              <a:latin typeface="+mj-lt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9160A8F-2361-E442-90FE-1BD44AA6A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31763"/>
            <a:ext cx="2489200" cy="990600"/>
          </a:xfrm>
          <a:prstGeom prst="rect">
            <a:avLst/>
          </a:prstGeom>
        </p:spPr>
      </p:pic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25D32BAB-90E4-BC46-9987-1635EFEDD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>
                <a:latin typeface="+mj-lt"/>
              </a:rPr>
              <a:t>1</a:t>
            </a:fld>
            <a:endParaRPr lang="de-DE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9595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5579A-EB46-7E4C-82B0-E5EF45DB3E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9947"/>
            <a:ext cx="10515600" cy="573701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600" dirty="0"/>
              <a:t>References</a:t>
            </a:r>
          </a:p>
          <a:p>
            <a:pPr marL="514350" indent="-514350">
              <a:buAutoNum type="arabicPeriod"/>
            </a:pPr>
            <a:r>
              <a:rPr lang="en-US" sz="1700" dirty="0"/>
              <a:t>Sensors: https://developer.android.com/guide/topics/sensors Accessed: 09.06.2020</a:t>
            </a:r>
          </a:p>
          <a:p>
            <a:pPr marL="514350" indent="-514350">
              <a:buAutoNum type="arabicPeriod"/>
            </a:pPr>
            <a:r>
              <a:rPr lang="en-US" sz="1700" dirty="0"/>
              <a:t> </a:t>
            </a:r>
            <a:r>
              <a:rPr lang="en-US" sz="1700" dirty="0" err="1"/>
              <a:t>Gyroscope:https</a:t>
            </a:r>
            <a:r>
              <a:rPr lang="en-US" sz="1700" dirty="0"/>
              <a:t>://ef.engr.utk.edu/</a:t>
            </a:r>
            <a:r>
              <a:rPr lang="en-US" sz="1700" dirty="0" err="1"/>
              <a:t>hyperphysics</a:t>
            </a:r>
            <a:r>
              <a:rPr lang="en-US" sz="1700" dirty="0"/>
              <a:t>/</a:t>
            </a:r>
            <a:r>
              <a:rPr lang="en-US" sz="1700" dirty="0" err="1"/>
              <a:t>hbase</a:t>
            </a:r>
            <a:r>
              <a:rPr lang="en-US" sz="1700" dirty="0"/>
              <a:t>/gyr.html Accessed: 09.06.2020</a:t>
            </a:r>
          </a:p>
          <a:p>
            <a:pPr marL="514350" indent="-514350">
              <a:buAutoNum type="arabicPeriod"/>
            </a:pPr>
            <a:r>
              <a:rPr lang="en-US" sz="1700" dirty="0"/>
              <a:t>Live Science: https://www.livescience.com/40102-accelerometers.html Accessed: 09.06.2020</a:t>
            </a:r>
          </a:p>
          <a:p>
            <a:pPr marL="514350" indent="-514350">
              <a:buAutoNum type="arabicPeriod"/>
            </a:pPr>
            <a:r>
              <a:rPr lang="en-US" sz="1700" dirty="0"/>
              <a:t>Cost Estimation, Padmaja,  http://people.cs.ksu.edu/~padmaja/Project/CostEstimate.html,  Accessed: 09.06.2020</a:t>
            </a:r>
          </a:p>
          <a:p>
            <a:pPr marL="514350" indent="-514350">
              <a:buAutoNum type="arabicPeriod"/>
            </a:pPr>
            <a:r>
              <a:rPr lang="en-US" sz="1700" dirty="0"/>
              <a:t>E. Thammasat and J. </a:t>
            </a:r>
            <a:r>
              <a:rPr lang="en-US" sz="1700" dirty="0" err="1"/>
              <a:t>Chaicharn</a:t>
            </a:r>
            <a:r>
              <a:rPr lang="en-US" sz="1700" dirty="0"/>
              <a:t>, "A simply fall-detection algorithm using accelerometers on a smartphone," The 5th 2012 Biomedical Engineering International Conference, </a:t>
            </a:r>
            <a:r>
              <a:rPr lang="en-US" sz="1700" dirty="0" err="1"/>
              <a:t>Ubon</a:t>
            </a:r>
            <a:r>
              <a:rPr lang="en-US" sz="1700" dirty="0"/>
              <a:t> </a:t>
            </a:r>
            <a:r>
              <a:rPr lang="en-US" sz="1700" dirty="0" err="1"/>
              <a:t>Ratchathani</a:t>
            </a:r>
            <a:r>
              <a:rPr lang="en-US" sz="1700" dirty="0"/>
              <a:t>, 2012, pp. 1-4, </a:t>
            </a:r>
            <a:r>
              <a:rPr lang="en-US" sz="1700" dirty="0" err="1"/>
              <a:t>doi</a:t>
            </a:r>
            <a:r>
              <a:rPr lang="en-US" sz="1700" dirty="0"/>
              <a:t>: 10.1109/BMEiCon.2012.6465471.</a:t>
            </a:r>
          </a:p>
          <a:p>
            <a:pPr marL="514350" indent="-514350">
              <a:buAutoNum type="arabicPeriod"/>
            </a:pPr>
            <a:r>
              <a:rPr lang="en-US" sz="1700" dirty="0"/>
              <a:t>F. </a:t>
            </a:r>
            <a:r>
              <a:rPr lang="en-US" sz="1700" dirty="0" err="1"/>
              <a:t>Sposaro</a:t>
            </a:r>
            <a:r>
              <a:rPr lang="en-US" sz="1700" dirty="0"/>
              <a:t> and G. Tyson, "</a:t>
            </a:r>
            <a:r>
              <a:rPr lang="en-US" sz="1700" dirty="0" err="1"/>
              <a:t>iFall</a:t>
            </a:r>
            <a:r>
              <a:rPr lang="en-US" sz="1700" dirty="0"/>
              <a:t>: An android application for fall monitoring and response," 2009 Annual International Conference of the IEEE Engineering in Medicine and Biology Society, Minneapolis, MN, 2009, pp. 6119-6122, </a:t>
            </a:r>
            <a:r>
              <a:rPr lang="en-US" sz="1700" dirty="0" err="1"/>
              <a:t>doi</a:t>
            </a:r>
            <a:r>
              <a:rPr lang="en-US" sz="1700" dirty="0"/>
              <a:t>: 10.1109/IEMBS.2009.5334912.</a:t>
            </a:r>
          </a:p>
          <a:p>
            <a:pPr marL="514350" indent="-514350">
              <a:buAutoNum type="arabicPeriod"/>
            </a:pPr>
            <a:r>
              <a:rPr lang="en-US" sz="1700" dirty="0"/>
              <a:t>S. </a:t>
            </a:r>
            <a:r>
              <a:rPr lang="en-US" sz="1700" dirty="0" err="1"/>
              <a:t>Abdelhedi</a:t>
            </a:r>
            <a:r>
              <a:rPr lang="en-US" sz="1700" dirty="0"/>
              <a:t>, R. Bourguiba, J. </a:t>
            </a:r>
            <a:r>
              <a:rPr lang="en-US" sz="1700" dirty="0" err="1"/>
              <a:t>Mouine</a:t>
            </a:r>
            <a:r>
              <a:rPr lang="en-US" sz="1700" dirty="0"/>
              <a:t> and M. </a:t>
            </a:r>
            <a:r>
              <a:rPr lang="en-US" sz="1700" dirty="0" err="1"/>
              <a:t>Baklouti</a:t>
            </a:r>
            <a:r>
              <a:rPr lang="en-US" sz="1700" dirty="0"/>
              <a:t>, "Development of a two-threshold-based fall detection algorithm for elderly health monitoring," 2016 IEEE Tenth International Conference on Research Challenges in Information Science (RCIS), Grenoble, 2016, pp. 1-5, </a:t>
            </a:r>
            <a:r>
              <a:rPr lang="en-US" sz="1700" dirty="0" err="1"/>
              <a:t>doi</a:t>
            </a:r>
            <a:r>
              <a:rPr lang="en-US" sz="1700" dirty="0"/>
              <a:t>: 10.1109/RCIS.2016.7549315.</a:t>
            </a:r>
          </a:p>
          <a:p>
            <a:pPr marL="514350" indent="-514350">
              <a:buAutoNum type="arabicPeriod"/>
            </a:pPr>
            <a:r>
              <a:rPr lang="en-US" sz="1700" dirty="0"/>
              <a:t>Bourke, Alan &amp; </a:t>
            </a:r>
            <a:r>
              <a:rPr lang="en-US" sz="1700" dirty="0" err="1"/>
              <a:t>ÓLaighin</a:t>
            </a:r>
            <a:r>
              <a:rPr lang="en-US" sz="1700" dirty="0"/>
              <a:t>, </a:t>
            </a:r>
            <a:r>
              <a:rPr lang="en-US" sz="1700" dirty="0" err="1"/>
              <a:t>Gearóid</a:t>
            </a:r>
            <a:r>
              <a:rPr lang="en-US" sz="1700" dirty="0"/>
              <a:t>. (2008). A threshold-based fall-detection algorithm using a bi-axial gyroscope sensor. Medical engineering &amp; physics. 30. 84-90. 10.1016/j.medengphy.2006.12.001.</a:t>
            </a:r>
          </a:p>
          <a:p>
            <a:pPr marL="514350" indent="-514350">
              <a:buAutoNum type="arabicPeriod"/>
            </a:pPr>
            <a:r>
              <a:rPr lang="en-US" sz="1700" dirty="0"/>
              <a:t>H. W. Guo, Y. T. Hsieh, Y. S. Huang, J. C. </a:t>
            </a:r>
            <a:r>
              <a:rPr lang="en-US" sz="1700" dirty="0" err="1"/>
              <a:t>Chien</a:t>
            </a:r>
            <a:r>
              <a:rPr lang="en-US" sz="1700" dirty="0"/>
              <a:t>, K. </a:t>
            </a:r>
            <a:r>
              <a:rPr lang="en-US" sz="1700" dirty="0" err="1"/>
              <a:t>Haraikawa</a:t>
            </a:r>
            <a:r>
              <a:rPr lang="en-US" sz="1700" dirty="0"/>
              <a:t> and J. S. Shieh, "A threshold-based algorithm of fall detection using a wearable device with tri-axial accelerometer and gyroscope," 2015 International Conference on Intelligent Informatics and Biomedical Sciences (ICIIBMS), Okinawa, 2015, pp. 54-57, </a:t>
            </a:r>
            <a:r>
              <a:rPr lang="en-US" sz="1700" dirty="0" err="1"/>
              <a:t>doi</a:t>
            </a:r>
            <a:r>
              <a:rPr lang="en-US" sz="1700" dirty="0"/>
              <a:t>: 10.1109/ICIIBMS.2015.7439470.</a:t>
            </a:r>
          </a:p>
          <a:p>
            <a:pPr marL="514350" indent="-514350">
              <a:buAutoNum type="arabicPeriod"/>
            </a:pPr>
            <a:r>
              <a:rPr lang="en-US" sz="1700" dirty="0" err="1"/>
              <a:t>Islam,Tariqul</a:t>
            </a:r>
            <a:r>
              <a:rPr lang="en-US" sz="1700" dirty="0"/>
              <a:t>  and </a:t>
            </a:r>
            <a:r>
              <a:rPr lang="en-US" sz="1700" dirty="0" err="1"/>
              <a:t>Islam,Md</a:t>
            </a:r>
            <a:r>
              <a:rPr lang="en-US" sz="1700" dirty="0"/>
              <a:t>. Saiful  and </a:t>
            </a:r>
            <a:r>
              <a:rPr lang="en-US" sz="1700" dirty="0" err="1"/>
              <a:t>Shajid</a:t>
            </a:r>
            <a:r>
              <a:rPr lang="en-US" sz="1700" dirty="0"/>
              <a:t>-Ul-</a:t>
            </a:r>
            <a:r>
              <a:rPr lang="en-US" sz="1700" dirty="0" err="1"/>
              <a:t>Mahmud,Md</a:t>
            </a:r>
            <a:r>
              <a:rPr lang="en-US" sz="1700" dirty="0"/>
              <a:t>.  and Hossam-E-</a:t>
            </a:r>
            <a:r>
              <a:rPr lang="en-US" sz="1700" dirty="0" err="1"/>
              <a:t>Haider,Md</a:t>
            </a:r>
            <a:r>
              <a:rPr lang="en-US" sz="1700" dirty="0"/>
              <a:t>, Comparison of complementary and Kalman filter based data fusion for attitude heading reference system, AIP Conference Proceedings, Vol. 1919, Number 1, doi:10.1063/1.5018520, 2017.</a:t>
            </a:r>
          </a:p>
          <a:p>
            <a:pPr marL="514350" indent="-514350">
              <a:buAutoNum type="arabicPeriod"/>
            </a:pPr>
            <a:r>
              <a:rPr lang="en-US" sz="1700" dirty="0"/>
              <a:t>Android Sensor Fusion Tutorial, Paul </a:t>
            </a:r>
            <a:r>
              <a:rPr lang="en-US" sz="1700" dirty="0" err="1"/>
              <a:t>Lawitzki</a:t>
            </a:r>
            <a:r>
              <a:rPr lang="en-US" sz="1700" dirty="0"/>
              <a:t> http://plaw.info/articles/sensorfusion/ Accessed: 08.07.2020</a:t>
            </a:r>
          </a:p>
          <a:p>
            <a:pPr marL="514350" indent="-514350">
              <a:buAutoNum type="arabicPeriod"/>
            </a:pPr>
            <a:r>
              <a:rPr lang="en-US" sz="1700" dirty="0"/>
              <a:t>G. </a:t>
            </a:r>
            <a:r>
              <a:rPr lang="en-US" sz="1700" dirty="0" err="1"/>
              <a:t>Vavoulas</a:t>
            </a:r>
            <a:r>
              <a:rPr lang="en-US" sz="1700" dirty="0"/>
              <a:t>, M. </a:t>
            </a:r>
            <a:r>
              <a:rPr lang="en-US" sz="1700" dirty="0" err="1"/>
              <a:t>Pediaditis</a:t>
            </a:r>
            <a:r>
              <a:rPr lang="en-US" sz="1700" dirty="0"/>
              <a:t>, E. G. </a:t>
            </a:r>
            <a:r>
              <a:rPr lang="en-US" sz="1700" dirty="0" err="1"/>
              <a:t>Spanakis</a:t>
            </a:r>
            <a:r>
              <a:rPr lang="en-US" sz="1700" dirty="0"/>
              <a:t> and M. </a:t>
            </a:r>
            <a:r>
              <a:rPr lang="en-US" sz="1700" dirty="0" err="1"/>
              <a:t>Tsiknakis</a:t>
            </a:r>
            <a:r>
              <a:rPr lang="en-US" sz="1700" dirty="0"/>
              <a:t>, "The </a:t>
            </a:r>
            <a:r>
              <a:rPr lang="en-US" sz="1700" dirty="0" err="1"/>
              <a:t>MobiFall</a:t>
            </a:r>
            <a:r>
              <a:rPr lang="en-US" sz="1700" dirty="0"/>
              <a:t> dataset: An initial evaluation of fall detection algorithms using smartphones," 13th IEEE International Conference on </a:t>
            </a:r>
            <a:r>
              <a:rPr lang="en-US" sz="1700" dirty="0" err="1"/>
              <a:t>BioInformatics</a:t>
            </a:r>
            <a:r>
              <a:rPr lang="en-US" sz="1700" dirty="0"/>
              <a:t> and </a:t>
            </a:r>
            <a:r>
              <a:rPr lang="en-US" sz="1700" dirty="0" err="1"/>
              <a:t>BioEngineering</a:t>
            </a:r>
            <a:r>
              <a:rPr lang="en-US" sz="1700" dirty="0"/>
              <a:t>, Chania, 2013, pp. 1-4, </a:t>
            </a:r>
            <a:r>
              <a:rPr lang="en-US" sz="1700" dirty="0" err="1"/>
              <a:t>doi</a:t>
            </a:r>
            <a:r>
              <a:rPr lang="en-US" sz="1700" dirty="0"/>
              <a:t>: 10.1109/BIBE.2013.6701629.</a:t>
            </a:r>
          </a:p>
          <a:p>
            <a:pPr marL="514350" indent="-514350">
              <a:buAutoNum type="arabicPeriod"/>
            </a:pPr>
            <a:r>
              <a:rPr lang="en-US" sz="1700" dirty="0"/>
              <a:t>G. </a:t>
            </a:r>
            <a:r>
              <a:rPr lang="en-US" sz="1700" dirty="0" err="1"/>
              <a:t>Vavoulas</a:t>
            </a:r>
            <a:r>
              <a:rPr lang="en-US" sz="1700" dirty="0"/>
              <a:t>, M. </a:t>
            </a:r>
            <a:r>
              <a:rPr lang="en-US" sz="1700" dirty="0" err="1"/>
              <a:t>Pediaditis</a:t>
            </a:r>
            <a:r>
              <a:rPr lang="en-US" sz="1700" dirty="0"/>
              <a:t>, C. </a:t>
            </a:r>
            <a:r>
              <a:rPr lang="en-US" sz="1700" dirty="0" err="1"/>
              <a:t>Chatzaki</a:t>
            </a:r>
            <a:r>
              <a:rPr lang="en-US" sz="1700" dirty="0"/>
              <a:t>, E. G. </a:t>
            </a:r>
            <a:r>
              <a:rPr lang="en-US" sz="1700" dirty="0" err="1"/>
              <a:t>Spanakis</a:t>
            </a:r>
            <a:r>
              <a:rPr lang="en-US" sz="1700" dirty="0"/>
              <a:t>, M. </a:t>
            </a:r>
            <a:r>
              <a:rPr lang="en-US" sz="1700" dirty="0" err="1"/>
              <a:t>Tsiknakis</a:t>
            </a:r>
            <a:r>
              <a:rPr lang="en-US" sz="1700" dirty="0"/>
              <a:t>, The </a:t>
            </a:r>
            <a:r>
              <a:rPr lang="en-US" sz="1700" dirty="0" err="1"/>
              <a:t>MobiFall</a:t>
            </a:r>
            <a:r>
              <a:rPr lang="en-US" sz="1700" dirty="0"/>
              <a:t> Dataset: Fall Detection and Classification with a Smartphone, invited publication for the International Journal of Monitoring and Surveillance Technologies Research, pp 44-56, 2014, DOI:10.4018/ijmstr.2014010103.</a:t>
            </a:r>
          </a:p>
          <a:p>
            <a:pPr marL="514350" indent="-514350">
              <a:buAutoNum type="arabicPeriod"/>
            </a:pPr>
            <a:r>
              <a:rPr lang="en-US" sz="1700" dirty="0" err="1"/>
              <a:t>Broadley</a:t>
            </a:r>
            <a:r>
              <a:rPr lang="en-US" sz="1700" dirty="0"/>
              <a:t>, R.W.; </a:t>
            </a:r>
            <a:r>
              <a:rPr lang="en-US" sz="1700" dirty="0" err="1"/>
              <a:t>Klenk</a:t>
            </a:r>
            <a:r>
              <a:rPr lang="en-US" sz="1700" dirty="0"/>
              <a:t>, J.; </a:t>
            </a:r>
            <a:r>
              <a:rPr lang="en-US" sz="1700" dirty="0" err="1"/>
              <a:t>Thies</a:t>
            </a:r>
            <a:r>
              <a:rPr lang="en-US" sz="1700" dirty="0"/>
              <a:t>, S.B.; Kenney, L.P.J.; </a:t>
            </a:r>
            <a:r>
              <a:rPr lang="en-US" sz="1700" dirty="0" err="1"/>
              <a:t>Granat</a:t>
            </a:r>
            <a:r>
              <a:rPr lang="en-US" sz="1700" dirty="0"/>
              <a:t>, M.H. Methods for the Real-World Evaluation of Fall Detection Technology: A Scoping Review. Sensors 2018, 18, 2060.</a:t>
            </a:r>
            <a:endParaRPr lang="de-DE" sz="1700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5F6655-FD62-834A-80D1-999AF0D5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8039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CA070-04CC-FB4D-AFC6-2FBAE50B4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3567"/>
            <a:ext cx="10515600" cy="4693395"/>
          </a:xfrm>
        </p:spPr>
        <p:txBody>
          <a:bodyPr/>
          <a:lstStyle/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457200" lvl="1" indent="0">
              <a:buNone/>
            </a:pPr>
            <a:r>
              <a:rPr lang="en-US" dirty="0">
                <a:latin typeface="+mj-lt"/>
              </a:rPr>
              <a:t>Smartphones are embedded with sensors using which we can extract data to perform various human activity recognition. This projects uses that idea to detect a fall and propose a fall detection system using sensors embedded in smartphones.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AFDE3-3DC8-BA46-9FC0-C2A8DAD1F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>
                <a:latin typeface="+mj-lt"/>
              </a:rPr>
              <a:t>2</a:t>
            </a:fld>
            <a:endParaRPr lang="de-DE">
              <a:latin typeface="+mj-lt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D17843F-67EA-D94B-84D4-8EE26E479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31763"/>
            <a:ext cx="2489200" cy="990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1FFEA7-0E44-214D-AE0A-6F880818592E}"/>
              </a:ext>
            </a:extLst>
          </p:cNvPr>
          <p:cNvSpPr txBox="1"/>
          <p:nvPr/>
        </p:nvSpPr>
        <p:spPr>
          <a:xfrm>
            <a:off x="838200" y="573644"/>
            <a:ext cx="3923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Project Vision</a:t>
            </a:r>
          </a:p>
        </p:txBody>
      </p:sp>
    </p:spTree>
    <p:extLst>
      <p:ext uri="{BB962C8B-B14F-4D97-AF65-F5344CB8AC3E}">
        <p14:creationId xmlns:p14="http://schemas.microsoft.com/office/powerpoint/2010/main" val="2508977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4F1B2-93C0-48FC-8EE0-EA0991ED7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8" y="47884"/>
            <a:ext cx="10515600" cy="1124781"/>
          </a:xfrm>
        </p:spPr>
        <p:txBody>
          <a:bodyPr/>
          <a:lstStyle/>
          <a:p>
            <a:r>
              <a:rPr lang="en-US" sz="3600" dirty="0"/>
              <a:t>Use Case</a:t>
            </a:r>
            <a:endParaRPr lang="en-I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1310A3-B502-4BC1-834D-676FB18A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/>
              <a:t>3</a:t>
            </a:fld>
            <a:endParaRPr lang="de-DE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E726DCF-C251-4B7E-966C-583984274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B32B26-95CC-44D4-9476-D8BB583B5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9813" y="982396"/>
            <a:ext cx="5385077" cy="519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94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EC052-1EAA-4138-A9E8-BB14B430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/>
              <a:t>4</a:t>
            </a:fld>
            <a:endParaRPr lang="de-DE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1CD91E-7052-4CCA-A056-FB51449D8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CEA736-3CBE-F240-A4D0-16B8FAB57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180" y="181460"/>
            <a:ext cx="6277754" cy="67343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CA0F7A-9F7A-46FE-B33C-B5F0118B1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" y="47884"/>
            <a:ext cx="3733307" cy="1124781"/>
          </a:xfrm>
        </p:spPr>
        <p:txBody>
          <a:bodyPr/>
          <a:lstStyle/>
          <a:p>
            <a:r>
              <a:rPr lang="en-US" sz="3600" dirty="0"/>
              <a:t>Sequence Diagram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487308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363FA-6947-4B59-880F-30B860CE2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7895"/>
          </a:xfrm>
        </p:spPr>
        <p:txBody>
          <a:bodyPr>
            <a:normAutofit/>
          </a:bodyPr>
          <a:lstStyle/>
          <a:p>
            <a:r>
              <a:rPr lang="en-US" sz="3600" dirty="0"/>
              <a:t>Class Diagram</a:t>
            </a:r>
            <a:endParaRPr lang="en-IN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EC052-1EAA-4138-A9E8-BB14B430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/>
              <a:t>5</a:t>
            </a:fld>
            <a:endParaRPr lang="de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CE3096-8A49-476C-A1F9-659886ECC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39" y="1374375"/>
            <a:ext cx="7767929" cy="478026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961CD91E-7052-4CCA-A056-FB51449D8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4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5F705-7720-1040-9063-8B5958BE2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683" y="210207"/>
            <a:ext cx="6235262" cy="693683"/>
          </a:xfrm>
        </p:spPr>
        <p:txBody>
          <a:bodyPr>
            <a:normAutofit/>
          </a:bodyPr>
          <a:lstStyle/>
          <a:p>
            <a:r>
              <a:rPr lang="en-US" sz="2800" dirty="0"/>
              <a:t>Flowchart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E30CD-73CA-7A4D-B565-B027ED30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/>
              <a:t>6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68F958-0809-CD44-834B-B061C70B5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441" y="76529"/>
            <a:ext cx="2426639" cy="678147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425EDF56-8C85-41DB-AE62-2A5274D73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31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B3D77-B993-594A-BBAF-477AD1BC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3703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Development environment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043BE-6662-3443-AE6C-6BB8C578F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2A7E-8477-AD4D-AAAC-6B3DEECADF48}" type="slidenum">
              <a:rPr lang="de-DE" smtClean="0">
                <a:latin typeface="+mj-lt"/>
              </a:rPr>
              <a:t>7</a:t>
            </a:fld>
            <a:endParaRPr lang="de-DE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8DB151-BE42-984A-AF67-73FF9A96CF51}"/>
              </a:ext>
            </a:extLst>
          </p:cNvPr>
          <p:cNvSpPr txBox="1"/>
          <p:nvPr/>
        </p:nvSpPr>
        <p:spPr>
          <a:xfrm>
            <a:off x="409591" y="849500"/>
            <a:ext cx="7213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7D95348-75DE-8A42-9344-C0872286D0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88647C-72A6-8C42-AF54-3055DE465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5725"/>
            <a:ext cx="10208172" cy="48212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>
                <a:latin typeface="+mj-lt"/>
              </a:rPr>
              <a:t>Development Environment: Android </a:t>
            </a:r>
          </a:p>
          <a:p>
            <a:pPr lvl="1"/>
            <a:r>
              <a:rPr lang="en-US" sz="2200" dirty="0">
                <a:latin typeface="+mj-lt"/>
              </a:rPr>
              <a:t>Hardware sensors are accessed using the dedicated android hardware package (</a:t>
            </a:r>
            <a:r>
              <a:rPr lang="en-US" sz="2200" dirty="0" err="1">
                <a:latin typeface="+mj-lt"/>
              </a:rPr>
              <a:t>android.hardware</a:t>
            </a:r>
            <a:r>
              <a:rPr lang="en-US" sz="2200" dirty="0">
                <a:latin typeface="+mj-lt"/>
              </a:rPr>
              <a:t>). It includes the following classes and interfaces</a:t>
            </a:r>
            <a:r>
              <a:rPr lang="en-US" dirty="0">
                <a:latin typeface="+mj-lt"/>
              </a:rPr>
              <a:t>.</a:t>
            </a:r>
          </a:p>
          <a:p>
            <a:pPr lvl="2"/>
            <a:r>
              <a:rPr lang="en-US" dirty="0" err="1">
                <a:latin typeface="+mj-lt"/>
              </a:rPr>
              <a:t>SensorManager</a:t>
            </a:r>
            <a:endParaRPr lang="en-US" dirty="0">
              <a:latin typeface="+mj-lt"/>
            </a:endParaRPr>
          </a:p>
          <a:p>
            <a:pPr lvl="2"/>
            <a:r>
              <a:rPr lang="en-US" dirty="0">
                <a:latin typeface="+mj-lt"/>
              </a:rPr>
              <a:t>Sensor</a:t>
            </a:r>
          </a:p>
          <a:p>
            <a:pPr lvl="2"/>
            <a:r>
              <a:rPr lang="en-US" dirty="0" err="1">
                <a:latin typeface="+mj-lt"/>
              </a:rPr>
              <a:t>SensorEvent</a:t>
            </a:r>
            <a:endParaRPr lang="en-US" dirty="0">
              <a:latin typeface="+mj-lt"/>
            </a:endParaRPr>
          </a:p>
          <a:p>
            <a:pPr lvl="2"/>
            <a:r>
              <a:rPr lang="en-US" dirty="0" err="1">
                <a:latin typeface="+mj-lt"/>
              </a:rPr>
              <a:t>SensorEventListner</a:t>
            </a:r>
            <a:endParaRPr lang="en-US" dirty="0">
              <a:latin typeface="+mj-lt"/>
            </a:endParaRPr>
          </a:p>
          <a:p>
            <a:pPr marL="914400" lvl="2" indent="0">
              <a:buNone/>
            </a:pPr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sz="2600" dirty="0">
                <a:latin typeface="+mj-lt"/>
              </a:rPr>
              <a:t>Hardware and Software</a:t>
            </a:r>
          </a:p>
          <a:p>
            <a:pPr lvl="2"/>
            <a:r>
              <a:rPr lang="en-IN" dirty="0"/>
              <a:t> </a:t>
            </a:r>
            <a:r>
              <a:rPr lang="en-IN" sz="2100" dirty="0">
                <a:latin typeface="+mj-lt"/>
              </a:rPr>
              <a:t>Smartphone: Google Pixel</a:t>
            </a:r>
          </a:p>
          <a:p>
            <a:pPr lvl="2"/>
            <a:r>
              <a:rPr lang="en-IN" sz="2100" dirty="0">
                <a:latin typeface="+mj-lt"/>
              </a:rPr>
              <a:t> Operating System: Android</a:t>
            </a:r>
          </a:p>
          <a:p>
            <a:pPr lvl="2"/>
            <a:r>
              <a:rPr lang="en-IN" sz="2100" dirty="0">
                <a:latin typeface="+mj-lt"/>
              </a:rPr>
              <a:t> IDE: Android Studio</a:t>
            </a:r>
          </a:p>
          <a:p>
            <a:pPr lvl="2"/>
            <a:r>
              <a:rPr lang="en-IN" sz="2100" dirty="0">
                <a:latin typeface="+mj-lt"/>
              </a:rPr>
              <a:t> Version Control: GitHub</a:t>
            </a:r>
            <a:endParaRPr lang="en-US" sz="2100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C22260-ABBA-488E-9DDC-9FB4AE58993F}"/>
              </a:ext>
            </a:extLst>
          </p:cNvPr>
          <p:cNvSpPr txBox="1">
            <a:spLocks/>
          </p:cNvSpPr>
          <p:nvPr/>
        </p:nvSpPr>
        <p:spPr>
          <a:xfrm>
            <a:off x="6337041" y="3835728"/>
            <a:ext cx="3575180" cy="2199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Arial" panose="020B0604020202020204" pitchFamily="34" charset="0"/>
              <a:buNone/>
            </a:pPr>
            <a:endParaRPr lang="en-US" dirty="0">
              <a:latin typeface="+mj-lt"/>
            </a:endParaRPr>
          </a:p>
          <a:p>
            <a:pPr marL="457200" lvl="1" indent="0">
              <a:buNone/>
            </a:pPr>
            <a:r>
              <a:rPr lang="en-US" sz="2600" dirty="0">
                <a:latin typeface="+mj-lt"/>
              </a:rPr>
              <a:t>Sensors Used</a:t>
            </a:r>
          </a:p>
          <a:p>
            <a:pPr lvl="2"/>
            <a:r>
              <a:rPr lang="en-US" dirty="0">
                <a:latin typeface="+mj-lt"/>
              </a:rPr>
              <a:t>Accelerometer</a:t>
            </a:r>
          </a:p>
          <a:p>
            <a:pPr lvl="2"/>
            <a:r>
              <a:rPr lang="en-US" dirty="0">
                <a:latin typeface="+mj-lt"/>
              </a:rPr>
              <a:t>Gyroscope</a:t>
            </a:r>
          </a:p>
        </p:txBody>
      </p:sp>
    </p:spTree>
    <p:extLst>
      <p:ext uri="{BB962C8B-B14F-4D97-AF65-F5344CB8AC3E}">
        <p14:creationId xmlns:p14="http://schemas.microsoft.com/office/powerpoint/2010/main" val="1713713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8BD01-4A76-4F21-8B89-68E50620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Project Demonstration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F1303-F89B-4989-AC08-820DE34EEA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+mj-lt"/>
              </a:rPr>
              <a:t>Targeted group of people[1]: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Based on the literature we are referring, which considered 6 individuals of below mentioned age, weight and height group fall detection algorithm is defined.</a:t>
            </a:r>
          </a:p>
          <a:p>
            <a:endParaRPr lang="en-US" sz="2400" dirty="0">
              <a:latin typeface="+mj-lt"/>
            </a:endParaRP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Age group : 30 – 39 years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Weight group: 59 kgs – 72 kgs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Height: 1.68m – 1.76m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Types of falls : Forward, backward </a:t>
            </a:r>
          </a:p>
          <a:p>
            <a:endParaRPr lang="en-IN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D92BEA-936E-4FE4-98F7-22C744EF28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62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B20F0A6-B4FB-FC4F-998F-8CB2BA5D3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42" y="189781"/>
            <a:ext cx="10948358" cy="465827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Testing</a:t>
            </a:r>
            <a:endParaRPr lang="en-IN" sz="3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92DA9D-F6E1-694A-A9CA-7F91C8FA4727}"/>
              </a:ext>
            </a:extLst>
          </p:cNvPr>
          <p:cNvSpPr txBox="1"/>
          <p:nvPr/>
        </p:nvSpPr>
        <p:spPr>
          <a:xfrm>
            <a:off x="3214320" y="1113458"/>
            <a:ext cx="58388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Sum vector(FT1) = 2.1g</a:t>
            </a:r>
          </a:p>
          <a:p>
            <a:r>
              <a:rPr lang="en-US" dirty="0"/>
              <a:t>	Angular Velocity(FT2) = 3.1 rad/s</a:t>
            </a:r>
          </a:p>
          <a:p>
            <a:r>
              <a:rPr lang="en-US" dirty="0"/>
              <a:t>	Tilt (FT3) = 60 degrees</a:t>
            </a:r>
          </a:p>
          <a:p>
            <a:endParaRPr lang="en-US" dirty="0"/>
          </a:p>
          <a:p>
            <a:r>
              <a:rPr lang="en-US" dirty="0"/>
              <a:t>Total cases of actual fall = 24 subjects * 2 types of fall</a:t>
            </a:r>
          </a:p>
          <a:p>
            <a:r>
              <a:rPr lang="en-US" dirty="0"/>
              <a:t>Total cases of non-fall (daily activities) = 9 subjects * 9 cases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3" name="Content Placeholder 5">
            <a:extLst>
              <a:ext uri="{FF2B5EF4-FFF2-40B4-BE49-F238E27FC236}">
                <a16:creationId xmlns:a16="http://schemas.microsoft.com/office/drawing/2014/main" id="{DE1FF7AC-41F5-1841-BA84-5D3BC50DEE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0328612"/>
              </p:ext>
            </p:extLst>
          </p:nvPr>
        </p:nvGraphicFramePr>
        <p:xfrm>
          <a:off x="2926775" y="3324381"/>
          <a:ext cx="5692628" cy="1742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557">
                  <a:extLst>
                    <a:ext uri="{9D8B030D-6E8A-4147-A177-3AD203B41FA5}">
                      <a16:colId xmlns:a16="http://schemas.microsoft.com/office/drawing/2014/main" val="3900347154"/>
                    </a:ext>
                  </a:extLst>
                </a:gridCol>
                <a:gridCol w="719797">
                  <a:extLst>
                    <a:ext uri="{9D8B030D-6E8A-4147-A177-3AD203B41FA5}">
                      <a16:colId xmlns:a16="http://schemas.microsoft.com/office/drawing/2014/main" val="3136150918"/>
                    </a:ext>
                  </a:extLst>
                </a:gridCol>
                <a:gridCol w="1872582">
                  <a:extLst>
                    <a:ext uri="{9D8B030D-6E8A-4147-A177-3AD203B41FA5}">
                      <a16:colId xmlns:a16="http://schemas.microsoft.com/office/drawing/2014/main" val="1355254421"/>
                    </a:ext>
                  </a:extLst>
                </a:gridCol>
                <a:gridCol w="2241692">
                  <a:extLst>
                    <a:ext uri="{9D8B030D-6E8A-4147-A177-3AD203B41FA5}">
                      <a16:colId xmlns:a16="http://schemas.microsoft.com/office/drawing/2014/main" val="4062478189"/>
                    </a:ext>
                  </a:extLst>
                </a:gridCol>
              </a:tblGrid>
              <a:tr h="3052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2848404"/>
                  </a:ext>
                </a:extLst>
              </a:tr>
              <a:tr h="36810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Non-Fall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012652"/>
                  </a:ext>
                </a:extLst>
              </a:tr>
              <a:tr h="368104">
                <a:tc rowSpan="2">
                  <a:txBody>
                    <a:bodyPr/>
                    <a:lstStyle/>
                    <a:p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 (True Positive)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 (False Negative)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7859106"/>
                  </a:ext>
                </a:extLst>
              </a:tr>
              <a:tr h="368104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 (False Positive)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 (True Negative)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296102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919D092-82F5-4540-8F5A-0D4A9839C05D}"/>
              </a:ext>
            </a:extLst>
          </p:cNvPr>
          <p:cNvSpPr txBox="1"/>
          <p:nvPr/>
        </p:nvSpPr>
        <p:spPr>
          <a:xfrm>
            <a:off x="4160341" y="5583486"/>
            <a:ext cx="54001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Result:	Sensitivity = 0.7708</a:t>
            </a:r>
          </a:p>
          <a:p>
            <a:r>
              <a:rPr lang="en-US" dirty="0"/>
              <a:t>	Specificity = 0.7777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75985E3-2692-48CF-90ED-9E8F60B24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23400" y="182065"/>
            <a:ext cx="24892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342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886</Words>
  <Application>Microsoft Office PowerPoint</Application>
  <PresentationFormat>Widescreen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Fall Detection System Using Sensors Embedded In Smartphones</vt:lpstr>
      <vt:lpstr>PowerPoint Presentation</vt:lpstr>
      <vt:lpstr>Use Case</vt:lpstr>
      <vt:lpstr>Sequence Diagram</vt:lpstr>
      <vt:lpstr>Class Diagram</vt:lpstr>
      <vt:lpstr>Flowchart</vt:lpstr>
      <vt:lpstr>Development environment</vt:lpstr>
      <vt:lpstr>Project Demonstration</vt:lpstr>
      <vt:lpstr>Testing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Fall Detection System Using Sensors Embedded In Smartphones</dc:title>
  <dc:creator>vidya g</dc:creator>
  <cp:lastModifiedBy>vidya g</cp:lastModifiedBy>
  <cp:revision>6</cp:revision>
  <dcterms:created xsi:type="dcterms:W3CDTF">2020-08-04T19:00:56Z</dcterms:created>
  <dcterms:modified xsi:type="dcterms:W3CDTF">2020-08-04T19:54:53Z</dcterms:modified>
</cp:coreProperties>
</file>

<file path=docProps/thumbnail.jpeg>
</file>